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3288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92040"/>
            <a:ext cx="9144000" cy="36576"/>
          </a:xfrm>
          <a:prstGeom prst="rect">
            <a:avLst/>
          </a:prstGeom>
          <a:solidFill>
            <a:srgbClr val="FFD70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640080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71600" y="64008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GUSPORA™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548640" y="164592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Compliance Platform for Fire Departments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548640" y="24688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Overview for Fire Prevention &amp; Inspection Bureaus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48640" y="29260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48640" y="365760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Cody Ferguson</a:t>
            </a:r>
            <a:endParaRPr lang="en-US" sz="1400" dirty="0"/>
          </a:p>
          <a:p>
            <a:pPr indent="0" marL="0">
              <a:buNone/>
            </a:pPr>
            <a:r>
              <a:rPr lang="en-US" sz="12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 &amp; Owner, Ferguson Fire Protection LLC</a:t>
            </a:r>
            <a:endParaRPr lang="en-US" sz="1400" dirty="0"/>
          </a:p>
          <a:p>
            <a:pPr indent="0" marL="0">
              <a:buNone/>
            </a:pPr>
            <a:r>
              <a:rPr lang="en-US" sz="12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Service-Disabled Veteran  |  KY RC00039 / CC00092</a:t>
            </a:r>
            <a:endParaRPr lang="en-US" sz="1400" dirty="0"/>
          </a:p>
          <a:p>
            <a:pPr indent="0" marL="0">
              <a:buNone/>
            </a:pPr>
            <a:r>
              <a:rPr lang="en-US" sz="12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cody@fergusonfireprotection.com  |  (888) 314-3963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33288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92040"/>
            <a:ext cx="9144000" cy="36576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Next Steps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051560"/>
            <a:ext cx="8046720" cy="68580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051560"/>
            <a:ext cx="73152" cy="685800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6" name="Shape 4"/>
          <p:cNvSpPr/>
          <p:nvPr/>
        </p:nvSpPr>
        <p:spPr>
          <a:xfrm>
            <a:off x="822960" y="1161288"/>
            <a:ext cx="457200" cy="457200"/>
          </a:xfrm>
          <a:prstGeom prst="ellipse">
            <a:avLst/>
          </a:prstGeom>
          <a:solidFill>
            <a:srgbClr val="3D2FA0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1612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463040" y="10972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Demo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463040" y="137160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will walk your team through the AHJ portal live -- real data, real workflows. 30 minutes.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1920240"/>
            <a:ext cx="8046720" cy="68580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48640" y="1920240"/>
            <a:ext cx="73152" cy="685800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12" name="Shape 10"/>
          <p:cNvSpPr/>
          <p:nvPr/>
        </p:nvSpPr>
        <p:spPr>
          <a:xfrm>
            <a:off x="822960" y="2029968"/>
            <a:ext cx="457200" cy="457200"/>
          </a:xfrm>
          <a:prstGeom prst="ellipse">
            <a:avLst/>
          </a:prstGeom>
          <a:solidFill>
            <a:srgbClr val="3D2FA0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20299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463040" y="19659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 Department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463040" y="224028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one department to pilot. I set up your jurisdiction, migrate any existing data, and train your inspectors at no cost.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8640" y="2788920"/>
            <a:ext cx="8046720" cy="68580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48640" y="2788920"/>
            <a:ext cx="73152" cy="685800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18" name="Shape 16"/>
          <p:cNvSpPr/>
          <p:nvPr/>
        </p:nvSpPr>
        <p:spPr>
          <a:xfrm>
            <a:off x="822960" y="2898648"/>
            <a:ext cx="457200" cy="457200"/>
          </a:xfrm>
          <a:prstGeom prst="ellipse">
            <a:avLst/>
          </a:prstGeom>
          <a:solidFill>
            <a:srgbClr val="3D2FA0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" y="28986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463040" y="2834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 Notification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463040" y="310896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Once your department is live, contractors in your jurisdiction are notified that submissions go through Guspora.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3657600"/>
            <a:ext cx="8046720" cy="68580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8640" y="3657600"/>
            <a:ext cx="73152" cy="685800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24" name="Shape 22"/>
          <p:cNvSpPr/>
          <p:nvPr/>
        </p:nvSpPr>
        <p:spPr>
          <a:xfrm>
            <a:off x="822960" y="3767328"/>
            <a:ext cx="457200" cy="457200"/>
          </a:xfrm>
          <a:prstGeom prst="ellipse">
            <a:avLst/>
          </a:prstGeom>
          <a:solidFill>
            <a:srgbClr val="3D2FA0"/>
          </a:solidFill>
          <a:ln/>
        </p:spPr>
      </p:sp>
      <p:sp>
        <p:nvSpPr>
          <p:cNvPr id="25" name="Text 23"/>
          <p:cNvSpPr/>
          <p:nvPr/>
        </p:nvSpPr>
        <p:spPr>
          <a:xfrm>
            <a:off x="822960" y="37673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463040" y="37033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Rollout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463040" y="397764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 to additional departments in your region. Each department gets the same full access at zero cost.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4864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Cody Ferguson  |  </a:t>
            </a:r>
            <a:pPr indent="0" marL="0">
              <a:buNone/>
            </a:pPr>
            <a:r>
              <a:rPr lang="en-US" sz="13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(888) 314-3963  |  cody@fergusonfireprotection.com  |  guspora.com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33288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92040"/>
            <a:ext cx="9144000" cy="36576"/>
          </a:xfrm>
          <a:prstGeom prst="rect">
            <a:avLst/>
          </a:prstGeom>
          <a:solidFill>
            <a:srgbClr val="FFD70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914400"/>
            <a:ext cx="914400" cy="9144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20116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GUSPORA™</a:t>
            </a:r>
            <a:endParaRPr lang="en-US" sz="4800" dirty="0"/>
          </a:p>
        </p:txBody>
      </p:sp>
      <p:sp>
        <p:nvSpPr>
          <p:cNvPr id="5" name="Text 2"/>
          <p:cNvSpPr/>
          <p:nvPr/>
        </p:nvSpPr>
        <p:spPr>
          <a:xfrm>
            <a:off x="914400" y="27432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it. Say it. Done.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914400" y="34747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"Milo protected our family for 10 years. Now he protects yours."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914400" y="4206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guspora.com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33288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Problem You Already Know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097280"/>
            <a:ext cx="3749040" cy="155448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548640" y="1097280"/>
            <a:ext cx="73152" cy="1554480"/>
          </a:xfrm>
          <a:prstGeom prst="rect">
            <a:avLst/>
          </a:prstGeom>
          <a:solidFill>
            <a:srgbClr val="FF4136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1280160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25880" y="12344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Paper Reports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173736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Third-party contractors submit paper inspection reports -- if they submit them at all. No standardized format. No verification. No tracking.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663440" y="1097280"/>
            <a:ext cx="3749040" cy="155448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663440" y="1097280"/>
            <a:ext cx="73152" cy="1554480"/>
          </a:xfrm>
          <a:prstGeom prst="rect">
            <a:avLst/>
          </a:prstGeom>
          <a:solidFill>
            <a:srgbClr val="FF4136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60" y="1280160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440680" y="12344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Lost Deficiencies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4937760" y="173736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Deficiencies get found, written down, and forgotten. Six months later the same problems exist. No correction tracking. No accountability.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548640" y="2926080"/>
            <a:ext cx="3749040" cy="155448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548640" y="2926080"/>
            <a:ext cx="73152" cy="1554480"/>
          </a:xfrm>
          <a:prstGeom prst="rect">
            <a:avLst/>
          </a:prstGeom>
          <a:solidFill>
            <a:srgbClr val="FF4136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3108960"/>
            <a:ext cx="365760" cy="3657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325880" y="30632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Chasing Contractors</a:t>
            </a:r>
            <a:endParaRPr lang="en-US" sz="1600" dirty="0"/>
          </a:p>
        </p:txBody>
      </p:sp>
      <p:sp>
        <p:nvSpPr>
          <p:cNvPr id="17" name="Text 12"/>
          <p:cNvSpPr/>
          <p:nvPr/>
        </p:nvSpPr>
        <p:spPr>
          <a:xfrm>
            <a:off x="822960" y="356616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inspectors spend hours calling contractors for reports, verifying licenses, and following up on corrections that should be automatic.</a:t>
            </a:r>
            <a:endParaRPr lang="en-US" sz="1100" dirty="0"/>
          </a:p>
        </p:txBody>
      </p:sp>
      <p:sp>
        <p:nvSpPr>
          <p:cNvPr id="18" name="Shape 13"/>
          <p:cNvSpPr/>
          <p:nvPr/>
        </p:nvSpPr>
        <p:spPr>
          <a:xfrm>
            <a:off x="4663440" y="2926080"/>
            <a:ext cx="3749040" cy="155448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4663440" y="2926080"/>
            <a:ext cx="73152" cy="1554480"/>
          </a:xfrm>
          <a:prstGeom prst="rect">
            <a:avLst/>
          </a:prstGeom>
          <a:solidFill>
            <a:srgbClr val="FF4136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3108960"/>
            <a:ext cx="365760" cy="36576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5440680" y="30632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Visibility</a:t>
            </a:r>
            <a:endParaRPr lang="en-US" sz="1600" dirty="0"/>
          </a:p>
        </p:txBody>
      </p:sp>
      <p:sp>
        <p:nvSpPr>
          <p:cNvPr id="22" name="Text 16"/>
          <p:cNvSpPr/>
          <p:nvPr/>
        </p:nvSpPr>
        <p:spPr>
          <a:xfrm>
            <a:off x="4937760" y="356616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way to see which buildings in your jurisdiction are compliant and which are not without pulling paper files.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33288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Guspora Does for Your Department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3840480" cy="109728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548640" y="1005840"/>
            <a:ext cx="73152" cy="1097280"/>
          </a:xfrm>
          <a:prstGeom prst="rect">
            <a:avLst/>
          </a:prstGeom>
          <a:solidFill>
            <a:srgbClr val="FFD700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143000"/>
            <a:ext cx="320040" cy="320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34440" y="109728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Report Submission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777240" y="150876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Contractors submit inspection reports directly into your system -- verified, timestamped, code-referenced. No paper. No email. No chasing.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4754880" y="1005840"/>
            <a:ext cx="3840480" cy="109728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754880" y="1005840"/>
            <a:ext cx="73152" cy="1097280"/>
          </a:xfrm>
          <a:prstGeom prst="rect">
            <a:avLst/>
          </a:prstGeom>
          <a:solidFill>
            <a:srgbClr val="FFD700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80" y="1143000"/>
            <a:ext cx="320040" cy="3200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440680" y="109728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Jurisdiction-Wide Compliance View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4983480" y="150876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every building in your jurisdiction. Which are compliant. Which have open deficiencies. Which have overdue inspections. Real-time.</a:t>
            </a:r>
            <a:endParaRPr lang="en-US" sz="1000" dirty="0"/>
          </a:p>
        </p:txBody>
      </p:sp>
      <p:sp>
        <p:nvSpPr>
          <p:cNvPr id="13" name="Shape 9"/>
          <p:cNvSpPr/>
          <p:nvPr/>
        </p:nvSpPr>
        <p:spPr>
          <a:xfrm>
            <a:off x="548640" y="2331720"/>
            <a:ext cx="3840480" cy="109728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548640" y="2331720"/>
            <a:ext cx="73152" cy="1097280"/>
          </a:xfrm>
          <a:prstGeom prst="rect">
            <a:avLst/>
          </a:prstGeom>
          <a:solidFill>
            <a:srgbClr val="FFD700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2468880"/>
            <a:ext cx="320040" cy="3200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234440" y="24231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Deficiency Lifecycle Tracking</a:t>
            </a:r>
            <a:endParaRPr lang="en-US" sz="1400" dirty="0"/>
          </a:p>
        </p:txBody>
      </p:sp>
      <p:sp>
        <p:nvSpPr>
          <p:cNvPr id="17" name="Text 12"/>
          <p:cNvSpPr/>
          <p:nvPr/>
        </p:nvSpPr>
        <p:spPr>
          <a:xfrm>
            <a:off x="777240" y="283464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deficiency tracked from discovery through correction with timestamps, photos, and notifications. Nothing falls through the cracks.</a:t>
            </a:r>
            <a:endParaRPr lang="en-US" sz="1000" dirty="0"/>
          </a:p>
        </p:txBody>
      </p:sp>
      <p:sp>
        <p:nvSpPr>
          <p:cNvPr id="18" name="Shape 13"/>
          <p:cNvSpPr/>
          <p:nvPr/>
        </p:nvSpPr>
        <p:spPr>
          <a:xfrm>
            <a:off x="4754880" y="2331720"/>
            <a:ext cx="3840480" cy="109728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FFD700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2468880"/>
            <a:ext cx="320040" cy="32004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5440680" y="24231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 Credential Verification</a:t>
            </a:r>
            <a:endParaRPr lang="en-US" sz="1400" dirty="0"/>
          </a:p>
        </p:txBody>
      </p:sp>
      <p:sp>
        <p:nvSpPr>
          <p:cNvPr id="22" name="Text 16"/>
          <p:cNvSpPr/>
          <p:nvPr/>
        </p:nvSpPr>
        <p:spPr>
          <a:xfrm>
            <a:off x="4983480" y="283464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contractor licenses and credentials before accepting submissions. Know who is doing the work in your jurisdiction.</a:t>
            </a:r>
            <a:endParaRPr lang="en-US" sz="1000" dirty="0"/>
          </a:p>
        </p:txBody>
      </p:sp>
      <p:sp>
        <p:nvSpPr>
          <p:cNvPr id="23" name="Shape 17"/>
          <p:cNvSpPr/>
          <p:nvPr/>
        </p:nvSpPr>
        <p:spPr>
          <a:xfrm>
            <a:off x="548640" y="3657600"/>
            <a:ext cx="3840480" cy="109728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548640" y="3657600"/>
            <a:ext cx="73152" cy="1097280"/>
          </a:xfrm>
          <a:prstGeom prst="rect">
            <a:avLst/>
          </a:prstGeom>
          <a:solidFill>
            <a:srgbClr val="FFD700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3794760"/>
            <a:ext cx="320040" cy="32004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234440" y="3749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Enforcement Case Management</a:t>
            </a:r>
            <a:endParaRPr lang="en-US" sz="1400" dirty="0"/>
          </a:p>
        </p:txBody>
      </p:sp>
      <p:sp>
        <p:nvSpPr>
          <p:cNvPr id="27" name="Text 20"/>
          <p:cNvSpPr/>
          <p:nvPr/>
        </p:nvSpPr>
        <p:spPr>
          <a:xfrm>
            <a:off x="777240" y="416052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Warnings, notices of violation, correction orders, and case resolution -- tracked with code citations, deadlines, and full audit trail.</a:t>
            </a:r>
            <a:endParaRPr lang="en-US" sz="1000" dirty="0"/>
          </a:p>
        </p:txBody>
      </p:sp>
      <p:sp>
        <p:nvSpPr>
          <p:cNvPr id="28" name="Shape 21"/>
          <p:cNvSpPr/>
          <p:nvPr/>
        </p:nvSpPr>
        <p:spPr>
          <a:xfrm>
            <a:off x="4754880" y="3657600"/>
            <a:ext cx="3840480" cy="109728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29" name="Shape 22"/>
          <p:cNvSpPr/>
          <p:nvPr/>
        </p:nvSpPr>
        <p:spPr>
          <a:xfrm>
            <a:off x="4754880" y="3657600"/>
            <a:ext cx="73152" cy="1097280"/>
          </a:xfrm>
          <a:prstGeom prst="rect">
            <a:avLst/>
          </a:prstGeom>
          <a:solidFill>
            <a:srgbClr val="FFD700"/>
          </a:solidFill>
          <a:ln/>
        </p:spPr>
      </p:sp>
      <p:pic>
        <p:nvPicPr>
          <p:cNvPr id="3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3794760"/>
            <a:ext cx="320040" cy="320040"/>
          </a:xfrm>
          <a:prstGeom prst="rect">
            <a:avLst/>
          </a:prstGeom>
        </p:spPr>
      </p:pic>
      <p:sp>
        <p:nvSpPr>
          <p:cNvPr id="31" name="Text 23"/>
          <p:cNvSpPr/>
          <p:nvPr/>
        </p:nvSpPr>
        <p:spPr>
          <a:xfrm>
            <a:off x="5440680" y="3749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Multi-Trade Coverage</a:t>
            </a:r>
            <a:endParaRPr lang="en-US" sz="1400" dirty="0"/>
          </a:p>
        </p:txBody>
      </p:sp>
      <p:sp>
        <p:nvSpPr>
          <p:cNvPr id="32" name="Text 24"/>
          <p:cNvSpPr/>
          <p:nvPr/>
        </p:nvSpPr>
        <p:spPr>
          <a:xfrm>
            <a:off x="4983480" y="416052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just fire protection. HVAC, electrical, plumbing, elevator, backflow -- every trade that requires code-referenced inspections.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33288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Three-Party Trust Architecture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inspection. Three verified parties. One truth.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651760" cy="338328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3040" y="160020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94360" y="22860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685800" y="2743200"/>
            <a:ext cx="21945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Executes the inspection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AI-assisted report generation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citations auto-inserted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and timestamp verification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Photos and video evidence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3337560" y="1371600"/>
            <a:ext cx="2651760" cy="3383280"/>
          </a:xfrm>
          <a:prstGeom prst="rect">
            <a:avLst/>
          </a:prstGeom>
          <a:solidFill>
            <a:srgbClr val="3D2FA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1600200"/>
            <a:ext cx="548640" cy="54864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474720" y="22860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OWNER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3566160" y="2743200"/>
            <a:ext cx="21945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Sees verified report same day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Tracks all deficiencies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Portfolio compliance view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Multi-trade visibility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 accountability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6217920" y="1371600"/>
            <a:ext cx="2651760" cy="338328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3760" y="1600200"/>
            <a:ext cx="548640" cy="54864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355080" y="22860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DEPARTMENT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6446520" y="2743200"/>
            <a:ext cx="21945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Receives submissions directly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 credential check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Deficiency status in real time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Enforcement case management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cost to your budget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33288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We Have Built Since March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updates shipped in the last 30 days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234440"/>
            <a:ext cx="3840480" cy="100584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234440"/>
            <a:ext cx="73152" cy="1005840"/>
          </a:xfrm>
          <a:prstGeom prst="rect">
            <a:avLst/>
          </a:prstGeom>
          <a:solidFill>
            <a:srgbClr val="00A676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344168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43000" y="130759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Health Scoring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77240" y="164592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Deficiency resolution rate, report acknowledgment, and inspection compliance rate -- visible per building and per customer. AHJs see the same scores.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754880" y="1234440"/>
            <a:ext cx="3840480" cy="100584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1234440"/>
            <a:ext cx="73152" cy="1005840"/>
          </a:xfrm>
          <a:prstGeom prst="rect">
            <a:avLst/>
          </a:prstGeom>
          <a:solidFill>
            <a:srgbClr val="00A676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80" y="1344168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349240" y="130759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Commission Tracking for Contractors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4983480" y="164592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deficiency discovery through payment. Auto-calculated. Gated to Pro tier and above. Drives contractor adoption because it replaces their spreadsheets.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548640" y="2468880"/>
            <a:ext cx="3840480" cy="100584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548640" y="2468880"/>
            <a:ext cx="73152" cy="1005840"/>
          </a:xfrm>
          <a:prstGeom prst="rect">
            <a:avLst/>
          </a:prstGeom>
          <a:solidFill>
            <a:srgbClr val="00A676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2578608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143000" y="254203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CRM with Sales Pipeline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777240" y="288036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Contractors manage leads, proposals, and closed business inside Guspora. More tools in one platform means higher retention and more inspections flowing to your department.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4754880" y="2468880"/>
            <a:ext cx="3840480" cy="100584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754880" y="2468880"/>
            <a:ext cx="73152" cy="1005840"/>
          </a:xfrm>
          <a:prstGeom prst="rect">
            <a:avLst/>
          </a:prstGeom>
          <a:solidFill>
            <a:srgbClr val="00A676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2578608"/>
            <a:ext cx="274320" cy="27432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349240" y="254203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Invoicing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4983480" y="288036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Contractors invoice directly from completed inspections. Line items, payments, aging reports, automated reminders. No separate billing tool needed.</a:t>
            </a:r>
            <a:endParaRPr lang="en-US" sz="1000" dirty="0"/>
          </a:p>
        </p:txBody>
      </p:sp>
      <p:sp>
        <p:nvSpPr>
          <p:cNvPr id="24" name="Shape 18"/>
          <p:cNvSpPr/>
          <p:nvPr/>
        </p:nvSpPr>
        <p:spPr>
          <a:xfrm>
            <a:off x="548640" y="3703320"/>
            <a:ext cx="3840480" cy="100584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548640" y="3703320"/>
            <a:ext cx="73152" cy="1005840"/>
          </a:xfrm>
          <a:prstGeom prst="rect">
            <a:avLst/>
          </a:prstGeom>
          <a:solidFill>
            <a:srgbClr val="00A676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3813048"/>
            <a:ext cx="274320" cy="27432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143000" y="377647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Media Automation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777240" y="411480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Contractors auto-generate and schedule posts from completed inspections. Increases contractor visibility and Guspora platform adoption.</a:t>
            </a:r>
            <a:endParaRPr lang="en-US" sz="1000" dirty="0"/>
          </a:p>
        </p:txBody>
      </p:sp>
      <p:sp>
        <p:nvSpPr>
          <p:cNvPr id="29" name="Shape 22"/>
          <p:cNvSpPr/>
          <p:nvPr/>
        </p:nvSpPr>
        <p:spPr>
          <a:xfrm>
            <a:off x="4754880" y="3703320"/>
            <a:ext cx="3840480" cy="100584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4754880" y="3703320"/>
            <a:ext cx="73152" cy="1005840"/>
          </a:xfrm>
          <a:prstGeom prst="rect">
            <a:avLst/>
          </a:prstGeom>
          <a:solidFill>
            <a:srgbClr val="00A676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3813048"/>
            <a:ext cx="274320" cy="27432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5349240" y="377647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Dark Theme Site Redesign</a:t>
            </a:r>
            <a:endParaRPr lang="en-US" sz="1300" dirty="0"/>
          </a:p>
        </p:txBody>
      </p:sp>
      <p:sp>
        <p:nvSpPr>
          <p:cNvPr id="33" name="Text 25"/>
          <p:cNvSpPr/>
          <p:nvPr/>
        </p:nvSpPr>
        <p:spPr>
          <a:xfrm>
            <a:off x="4983480" y="411480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marketing site overhaul. Professional, modern, mobile-responsive. Positions Guspora as enterprise-grade platform.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33288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GusporaCam™ Smart Glasses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Hands-free inspections. Eyes on the equipment.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5029200" cy="320040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55448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71600" y="16002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 in the Field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31520" y="2103120"/>
            <a:ext cx="44805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Lightweight wearable camera captures everything the tech sees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hands stay on the equipment where they belong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Photos captured by voice command during inspection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structures the inspection into a finished report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citations from the jurisdiction's adopted edition -- automatic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 chain: GPS, timestamp, photos, video -- tamper-proof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Available as add-on to any Guspora contractor subscription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5760720" y="1371600"/>
            <a:ext cx="3017520" cy="3200400"/>
          </a:xfrm>
          <a:prstGeom prst="rect">
            <a:avLst/>
          </a:prstGeom>
          <a:solidFill>
            <a:srgbClr val="3D2FA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5943600" y="155448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 to You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5943600" y="2103120"/>
            <a:ext cx="26517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inspection submitted through GusporaCam has video evidence that the tech was on site, hands were on the equipment, and the work was actually performed. That is a level of verification no paper report can provide.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33288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Cost to Your Department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097280"/>
            <a:ext cx="3657600" cy="274320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548640" y="1097280"/>
            <a:ext cx="3657600" cy="73152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37160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0" dirty="0">
                <a:solidFill>
                  <a:srgbClr val="00A67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$0</a:t>
            </a:r>
            <a:endParaRPr lang="en-US" sz="8000" dirty="0"/>
          </a:p>
        </p:txBody>
      </p:sp>
      <p:sp>
        <p:nvSpPr>
          <p:cNvPr id="6" name="Text 4"/>
          <p:cNvSpPr/>
          <p:nvPr/>
        </p:nvSpPr>
        <p:spPr>
          <a:xfrm>
            <a:off x="548640" y="28346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Forever. Not a trial. Not a limited tier.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3200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access to every feature.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754880" y="1097280"/>
            <a:ext cx="4023360" cy="2743200"/>
          </a:xfrm>
          <a:prstGeom prst="rect">
            <a:avLst/>
          </a:prstGeom>
          <a:solidFill>
            <a:srgbClr val="2A207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097280"/>
            <a:ext cx="4023360" cy="73152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10" name="Text 8"/>
          <p:cNvSpPr/>
          <p:nvPr/>
        </p:nvSpPr>
        <p:spPr>
          <a:xfrm>
            <a:off x="4937760" y="13258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Included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0" y="1737360"/>
            <a:ext cx="35661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dashboard for your entire jurisdiction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 submission portal with credential verification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Deficiency lifecycle tracking with correction deadlines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Enforcement case management with code citations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Multi-trade inspection coverage (30+ trades)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health scoring per building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Professional onboarding and data migration available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4114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Guspora is funded by contractor and building owner subscriptions -- not by the public agencies who enforce the codes.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33288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371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Guspora vs. First Due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First Due does -- plus everything they do not.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201168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804672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328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114800" y="80467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28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Guspora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0" y="80467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328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Due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019556"/>
            <a:ext cx="8229600" cy="201168"/>
          </a:xfrm>
          <a:prstGeom prst="rect">
            <a:avLst/>
          </a:prstGeom>
          <a:solidFill>
            <a:srgbClr val="3D2FA0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019556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to Fire Departments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114800" y="101955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Free. Forever.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400800" y="101955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$18K-$25K+/year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57200" y="1234440"/>
            <a:ext cx="8229600" cy="201168"/>
          </a:xfrm>
          <a:prstGeom prst="rect">
            <a:avLst/>
          </a:prstGeom>
          <a:solidFill>
            <a:srgbClr val="2A2070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123444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HIPAA / Federal Compliance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114800" y="123444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400800" y="123444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FedRAMP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" y="1449324"/>
            <a:ext cx="8229600" cy="201168"/>
          </a:xfrm>
          <a:prstGeom prst="rect">
            <a:avLst/>
          </a:prstGeom>
          <a:solidFill>
            <a:srgbClr val="3D2FA0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1449324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Pre-Incident Planning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114800" y="1449324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400800" y="1449324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1664208"/>
            <a:ext cx="8229600" cy="201168"/>
          </a:xfrm>
          <a:prstGeom prst="rect">
            <a:avLst/>
          </a:prstGeom>
          <a:solidFill>
            <a:srgbClr val="2A2070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" y="1664208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 Command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14800" y="166420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400800" y="166420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57200" y="1879092"/>
            <a:ext cx="8229600" cy="201168"/>
          </a:xfrm>
          <a:prstGeom prst="rect">
            <a:avLst/>
          </a:prstGeom>
          <a:solidFill>
            <a:srgbClr val="3D2FA0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1879092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Fire Inspections &amp; Prevention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114800" y="187909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400800" y="187909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57200" y="2093976"/>
            <a:ext cx="8229600" cy="201168"/>
          </a:xfrm>
          <a:prstGeom prst="rect">
            <a:avLst/>
          </a:prstGeom>
          <a:solidFill>
            <a:srgbClr val="2A2070"/>
          </a:solidFill>
          <a:ln/>
        </p:spPr>
      </p:sp>
      <p:sp>
        <p:nvSpPr>
          <p:cNvPr id="29" name="Text 27"/>
          <p:cNvSpPr/>
          <p:nvPr/>
        </p:nvSpPr>
        <p:spPr>
          <a:xfrm>
            <a:off x="548640" y="2093976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Hydrant Management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114800" y="209397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400800" y="209397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57200" y="2308860"/>
            <a:ext cx="8229600" cy="201168"/>
          </a:xfrm>
          <a:prstGeom prst="rect">
            <a:avLst/>
          </a:prstGeom>
          <a:solidFill>
            <a:srgbClr val="3D2FA0"/>
          </a:solidFill>
          <a:ln/>
        </p:spPr>
      </p:sp>
      <p:sp>
        <p:nvSpPr>
          <p:cNvPr id="33" name="Text 31"/>
          <p:cNvSpPr/>
          <p:nvPr/>
        </p:nvSpPr>
        <p:spPr>
          <a:xfrm>
            <a:off x="548640" y="230886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Scheduling &amp; Personnel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114800" y="230886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400800" y="230886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57200" y="2523744"/>
            <a:ext cx="8229600" cy="201168"/>
          </a:xfrm>
          <a:prstGeom prst="rect">
            <a:avLst/>
          </a:prstGeom>
          <a:solidFill>
            <a:srgbClr val="2A2070"/>
          </a:solidFill>
          <a:ln/>
        </p:spPr>
      </p:sp>
      <p:sp>
        <p:nvSpPr>
          <p:cNvPr id="37" name="Text 35"/>
          <p:cNvSpPr/>
          <p:nvPr/>
        </p:nvSpPr>
        <p:spPr>
          <a:xfrm>
            <a:off x="548640" y="2523744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&amp; Certifications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4114800" y="2523744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6400800" y="2523744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57200" y="2738628"/>
            <a:ext cx="8229600" cy="201168"/>
          </a:xfrm>
          <a:prstGeom prst="rect">
            <a:avLst/>
          </a:prstGeom>
          <a:solidFill>
            <a:srgbClr val="3D2FA0"/>
          </a:solidFill>
          <a:ln/>
        </p:spPr>
      </p:sp>
      <p:sp>
        <p:nvSpPr>
          <p:cNvPr id="41" name="Text 39"/>
          <p:cNvSpPr/>
          <p:nvPr/>
        </p:nvSpPr>
        <p:spPr>
          <a:xfrm>
            <a:off x="548640" y="2738628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ePCR / EMS Documentation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114800" y="273862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400800" y="273862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457200" y="2953512"/>
            <a:ext cx="8229600" cy="201168"/>
          </a:xfrm>
          <a:prstGeom prst="rect">
            <a:avLst/>
          </a:prstGeom>
          <a:solidFill>
            <a:srgbClr val="2A2070"/>
          </a:solidFill>
          <a:ln/>
        </p:spPr>
      </p:sp>
      <p:sp>
        <p:nvSpPr>
          <p:cNvPr id="45" name="Text 43"/>
          <p:cNvSpPr/>
          <p:nvPr/>
        </p:nvSpPr>
        <p:spPr>
          <a:xfrm>
            <a:off x="548640" y="2953512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NFIRS / Incident Reporting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114800" y="295351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6400800" y="295351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457200" y="3168396"/>
            <a:ext cx="8229600" cy="201168"/>
          </a:xfrm>
          <a:prstGeom prst="rect">
            <a:avLst/>
          </a:prstGeom>
          <a:solidFill>
            <a:srgbClr val="3D2FA0"/>
          </a:solidFill>
          <a:ln/>
        </p:spPr>
      </p:sp>
      <p:sp>
        <p:nvSpPr>
          <p:cNvPr id="49" name="Text 47"/>
          <p:cNvSpPr/>
          <p:nvPr/>
        </p:nvSpPr>
        <p:spPr>
          <a:xfrm>
            <a:off x="548640" y="3168396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&amp; Analytics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4114800" y="316839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6400800" y="316839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457200" y="3383280"/>
            <a:ext cx="8229600" cy="201168"/>
          </a:xfrm>
          <a:prstGeom prst="rect">
            <a:avLst/>
          </a:prstGeom>
          <a:solidFill>
            <a:srgbClr val="2A2070"/>
          </a:solidFill>
          <a:ln/>
        </p:spPr>
      </p:sp>
      <p:sp>
        <p:nvSpPr>
          <p:cNvPr id="53" name="Text 51"/>
          <p:cNvSpPr/>
          <p:nvPr/>
        </p:nvSpPr>
        <p:spPr>
          <a:xfrm>
            <a:off x="548640" y="338328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Connect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4114800" y="338328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6400800" y="338328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457200" y="3598164"/>
            <a:ext cx="8229600" cy="201168"/>
          </a:xfrm>
          <a:prstGeom prst="rect">
            <a:avLst/>
          </a:prstGeom>
          <a:solidFill>
            <a:srgbClr val="3D2FA0"/>
          </a:solidFill>
          <a:ln/>
        </p:spPr>
      </p:sp>
      <p:sp>
        <p:nvSpPr>
          <p:cNvPr id="57" name="Text 55"/>
          <p:cNvSpPr/>
          <p:nvPr/>
        </p:nvSpPr>
        <p:spPr>
          <a:xfrm>
            <a:off x="548640" y="3598164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Three-Party Trust (AHJ + SP + Owner)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4114800" y="3598164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59" name="Text 57"/>
          <p:cNvSpPr/>
          <p:nvPr/>
        </p:nvSpPr>
        <p:spPr>
          <a:xfrm>
            <a:off x="6400800" y="3598164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41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</a:t>
            </a:r>
            <a:endParaRPr lang="en-US" sz="900" dirty="0"/>
          </a:p>
        </p:txBody>
      </p:sp>
      <p:sp>
        <p:nvSpPr>
          <p:cNvPr id="60" name="Shape 58"/>
          <p:cNvSpPr/>
          <p:nvPr/>
        </p:nvSpPr>
        <p:spPr>
          <a:xfrm>
            <a:off x="457200" y="3813048"/>
            <a:ext cx="8229600" cy="201168"/>
          </a:xfrm>
          <a:prstGeom prst="rect">
            <a:avLst/>
          </a:prstGeom>
          <a:solidFill>
            <a:srgbClr val="2A2070"/>
          </a:solidFill>
          <a:ln/>
        </p:spPr>
      </p:sp>
      <p:sp>
        <p:nvSpPr>
          <p:cNvPr id="61" name="Text 59"/>
          <p:cNvSpPr/>
          <p:nvPr/>
        </p:nvSpPr>
        <p:spPr>
          <a:xfrm>
            <a:off x="548640" y="3813048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Multi-Trade Coverage (30+ trades)</a:t>
            </a:r>
            <a:endParaRPr lang="en-US" sz="900" dirty="0"/>
          </a:p>
        </p:txBody>
      </p:sp>
      <p:sp>
        <p:nvSpPr>
          <p:cNvPr id="62" name="Text 60"/>
          <p:cNvSpPr/>
          <p:nvPr/>
        </p:nvSpPr>
        <p:spPr>
          <a:xfrm>
            <a:off x="4114800" y="381304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63" name="Text 61"/>
          <p:cNvSpPr/>
          <p:nvPr/>
        </p:nvSpPr>
        <p:spPr>
          <a:xfrm>
            <a:off x="6400800" y="381304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41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Fire &amp; EMS only</a:t>
            </a:r>
            <a:endParaRPr lang="en-US" sz="900" dirty="0"/>
          </a:p>
        </p:txBody>
      </p:sp>
      <p:sp>
        <p:nvSpPr>
          <p:cNvPr id="64" name="Shape 62"/>
          <p:cNvSpPr/>
          <p:nvPr/>
        </p:nvSpPr>
        <p:spPr>
          <a:xfrm>
            <a:off x="457200" y="4027932"/>
            <a:ext cx="8229600" cy="201168"/>
          </a:xfrm>
          <a:prstGeom prst="rect">
            <a:avLst/>
          </a:prstGeom>
          <a:solidFill>
            <a:srgbClr val="3D2FA0"/>
          </a:solidFill>
          <a:ln/>
        </p:spPr>
      </p:sp>
      <p:sp>
        <p:nvSpPr>
          <p:cNvPr id="65" name="Text 63"/>
          <p:cNvSpPr/>
          <p:nvPr/>
        </p:nvSpPr>
        <p:spPr>
          <a:xfrm>
            <a:off x="548640" y="4027932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Inspection Reports (Milo AI)</a:t>
            </a:r>
            <a:endParaRPr lang="en-US" sz="900" dirty="0"/>
          </a:p>
        </p:txBody>
      </p:sp>
      <p:sp>
        <p:nvSpPr>
          <p:cNvPr id="66" name="Text 64"/>
          <p:cNvSpPr/>
          <p:nvPr/>
        </p:nvSpPr>
        <p:spPr>
          <a:xfrm>
            <a:off x="4114800" y="40279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67" name="Text 65"/>
          <p:cNvSpPr/>
          <p:nvPr/>
        </p:nvSpPr>
        <p:spPr>
          <a:xfrm>
            <a:off x="6400800" y="40279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41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ePCR only</a:t>
            </a:r>
            <a:endParaRPr lang="en-US" sz="900" dirty="0"/>
          </a:p>
        </p:txBody>
      </p:sp>
      <p:sp>
        <p:nvSpPr>
          <p:cNvPr id="68" name="Shape 66"/>
          <p:cNvSpPr/>
          <p:nvPr/>
        </p:nvSpPr>
        <p:spPr>
          <a:xfrm>
            <a:off x="457200" y="4242816"/>
            <a:ext cx="8229600" cy="201168"/>
          </a:xfrm>
          <a:prstGeom prst="rect">
            <a:avLst/>
          </a:prstGeom>
          <a:solidFill>
            <a:srgbClr val="2A2070"/>
          </a:solidFill>
          <a:ln/>
        </p:spPr>
      </p:sp>
      <p:sp>
        <p:nvSpPr>
          <p:cNvPr id="69" name="Text 67"/>
          <p:cNvSpPr/>
          <p:nvPr/>
        </p:nvSpPr>
        <p:spPr>
          <a:xfrm>
            <a:off x="548640" y="4242816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GusporaCam Smart Glasses</a:t>
            </a:r>
            <a:endParaRPr lang="en-US" sz="900" dirty="0"/>
          </a:p>
        </p:txBody>
      </p:sp>
      <p:sp>
        <p:nvSpPr>
          <p:cNvPr id="70" name="Text 68"/>
          <p:cNvSpPr/>
          <p:nvPr/>
        </p:nvSpPr>
        <p:spPr>
          <a:xfrm>
            <a:off x="4114800" y="424281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900" dirty="0"/>
          </a:p>
        </p:txBody>
      </p:sp>
      <p:sp>
        <p:nvSpPr>
          <p:cNvPr id="71" name="Text 69"/>
          <p:cNvSpPr/>
          <p:nvPr/>
        </p:nvSpPr>
        <p:spPr>
          <a:xfrm>
            <a:off x="6400800" y="424281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41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457200" y="4457700"/>
            <a:ext cx="8229600" cy="201168"/>
          </a:xfrm>
          <a:prstGeom prst="rect">
            <a:avLst/>
          </a:prstGeom>
          <a:solidFill>
            <a:srgbClr val="3D2FA0"/>
          </a:solidFill>
          <a:ln/>
        </p:spPr>
      </p:sp>
      <p:sp>
        <p:nvSpPr>
          <p:cNvPr id="73" name="Text 71"/>
          <p:cNvSpPr/>
          <p:nvPr/>
        </p:nvSpPr>
        <p:spPr>
          <a:xfrm>
            <a:off x="548640" y="445770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 Business OS</a:t>
            </a:r>
            <a:endParaRPr lang="en-US" sz="900" dirty="0"/>
          </a:p>
        </p:txBody>
      </p:sp>
      <p:sp>
        <p:nvSpPr>
          <p:cNvPr id="74" name="Text 72"/>
          <p:cNvSpPr/>
          <p:nvPr/>
        </p:nvSpPr>
        <p:spPr>
          <a:xfrm>
            <a:off x="4114800" y="445770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A6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suite</a:t>
            </a:r>
            <a:endParaRPr lang="en-US" sz="900" dirty="0"/>
          </a:p>
        </p:txBody>
      </p:sp>
      <p:sp>
        <p:nvSpPr>
          <p:cNvPr id="75" name="Text 73"/>
          <p:cNvSpPr/>
          <p:nvPr/>
        </p:nvSpPr>
        <p:spPr>
          <a:xfrm>
            <a:off x="6400800" y="445770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41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</a:t>
            </a:r>
            <a:endParaRPr lang="en-US" sz="900" dirty="0"/>
          </a:p>
        </p:txBody>
      </p:sp>
      <p:sp>
        <p:nvSpPr>
          <p:cNvPr id="76" name="Text 74"/>
          <p:cNvSpPr/>
          <p:nvPr/>
        </p:nvSpPr>
        <p:spPr>
          <a:xfrm>
            <a:off x="548640" y="47548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Guspora matches First Due on every operational module -- and adds the contractor business OS, building owner portal, multi-trade coverage, AI inspection reports, and smart glasses that First Due does not offer. At zero cost to your department.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33288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Procurement &amp; Credentials</a:t>
            </a:r>
            <a:endParaRPr lang="en-US" sz="30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914400"/>
            <a:ext cx="41148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91440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Service-Disabled Veteran-Owned Small Business (SDVOSB)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548640" y="1508760"/>
            <a:ext cx="8046720" cy="329184"/>
          </a:xfrm>
          <a:prstGeom prst="rect">
            <a:avLst/>
          </a:prstGeom>
          <a:solidFill>
            <a:srgbClr val="2A2070"/>
          </a:solidFill>
          <a:ln/>
        </p:spPr>
      </p:sp>
      <p:sp>
        <p:nvSpPr>
          <p:cNvPr id="6" name="Text 3"/>
          <p:cNvSpPr/>
          <p:nvPr/>
        </p:nvSpPr>
        <p:spPr>
          <a:xfrm>
            <a:off x="731520" y="150876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CAGE Code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0" y="150876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9PJH1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1892808"/>
            <a:ext cx="8046720" cy="329184"/>
          </a:xfrm>
          <a:prstGeom prst="rect">
            <a:avLst/>
          </a:prstGeom>
          <a:solidFill>
            <a:srgbClr val="3D2FA0"/>
          </a:solidFill>
          <a:ln/>
        </p:spPr>
      </p:sp>
      <p:sp>
        <p:nvSpPr>
          <p:cNvPr id="9" name="Text 6"/>
          <p:cNvSpPr/>
          <p:nvPr/>
        </p:nvSpPr>
        <p:spPr>
          <a:xfrm>
            <a:off x="731520" y="1892808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 UEI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572000" y="1892808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ST7EH794EYD6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548640" y="2276856"/>
            <a:ext cx="8046720" cy="329184"/>
          </a:xfrm>
          <a:prstGeom prst="rect">
            <a:avLst/>
          </a:prstGeom>
          <a:solidFill>
            <a:srgbClr val="2A2070"/>
          </a:solidFill>
          <a:ln/>
        </p:spPr>
      </p:sp>
      <p:sp>
        <p:nvSpPr>
          <p:cNvPr id="12" name="Text 9"/>
          <p:cNvSpPr/>
          <p:nvPr/>
        </p:nvSpPr>
        <p:spPr>
          <a:xfrm>
            <a:off x="731520" y="2276856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KY Contractor License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4572000" y="2276856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RC00039 / CC00092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548640" y="2660904"/>
            <a:ext cx="8046720" cy="329184"/>
          </a:xfrm>
          <a:prstGeom prst="rect">
            <a:avLst/>
          </a:prstGeom>
          <a:solidFill>
            <a:srgbClr val="3D2FA0"/>
          </a:solidFill>
          <a:ln/>
        </p:spPr>
      </p:sp>
      <p:sp>
        <p:nvSpPr>
          <p:cNvPr id="15" name="Text 12"/>
          <p:cNvSpPr/>
          <p:nvPr/>
        </p:nvSpPr>
        <p:spPr>
          <a:xfrm>
            <a:off x="731520" y="2660904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BPA Contract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4572000" y="2660904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36C24925A0011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548640" y="3044952"/>
            <a:ext cx="8046720" cy="329184"/>
          </a:xfrm>
          <a:prstGeom prst="rect">
            <a:avLst/>
          </a:prstGeom>
          <a:solidFill>
            <a:srgbClr val="2A2070"/>
          </a:solidFill>
          <a:ln/>
        </p:spPr>
      </p:sp>
      <p:sp>
        <p:nvSpPr>
          <p:cNvPr id="18" name="Text 15"/>
          <p:cNvSpPr/>
          <p:nvPr/>
        </p:nvSpPr>
        <p:spPr>
          <a:xfrm>
            <a:off x="731520" y="304495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Buckeye Authorized Distributor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4572000" y="3044952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Account #61584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548640" y="3429000"/>
            <a:ext cx="8046720" cy="329184"/>
          </a:xfrm>
          <a:prstGeom prst="rect">
            <a:avLst/>
          </a:prstGeom>
          <a:solidFill>
            <a:srgbClr val="3D2FA0"/>
          </a:solidFill>
          <a:ln/>
        </p:spPr>
      </p:sp>
      <p:sp>
        <p:nvSpPr>
          <p:cNvPr id="21" name="Text 18"/>
          <p:cNvSpPr/>
          <p:nvPr/>
        </p:nvSpPr>
        <p:spPr>
          <a:xfrm>
            <a:off x="731520" y="342900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CaptiveAire Factory Authorized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4572000" y="342900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Verified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548640" y="3813048"/>
            <a:ext cx="8046720" cy="329184"/>
          </a:xfrm>
          <a:prstGeom prst="rect">
            <a:avLst/>
          </a:prstGeom>
          <a:solidFill>
            <a:srgbClr val="2A2070"/>
          </a:solidFill>
          <a:ln/>
        </p:spPr>
      </p:sp>
      <p:sp>
        <p:nvSpPr>
          <p:cNvPr id="24" name="Text 21"/>
          <p:cNvSpPr/>
          <p:nvPr/>
        </p:nvSpPr>
        <p:spPr>
          <a:xfrm>
            <a:off x="731520" y="3813048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Fireboy-Xintex Authorized Distributor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4572000" y="3813048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D7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Verified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548640" y="42976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0D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your procurement process gives preference to veteran-owned companies, Guspora qualifies. All documentation is current and available on request.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Guspora for Fire Departments</dc:title>
  <dc:subject>PptxGenJS Presentation</dc:subject>
  <dc:creator>Cody Ferguson</dc:creator>
  <cp:lastModifiedBy>Cody Ferguson</cp:lastModifiedBy>
  <cp:revision>1</cp:revision>
  <dcterms:created xsi:type="dcterms:W3CDTF">2026-04-14T13:06:15Z</dcterms:created>
  <dcterms:modified xsi:type="dcterms:W3CDTF">2026-04-14T13:06:15Z</dcterms:modified>
</cp:coreProperties>
</file>